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64" r:id="rId27"/>
    <p:sldId id="292" r:id="rId28"/>
    <p:sldId id="289" r:id="rId29"/>
    <p:sldId id="323" r:id="rId30"/>
    <p:sldId id="324" r:id="rId31"/>
    <p:sldId id="293" r:id="rId32"/>
    <p:sldId id="290" r:id="rId33"/>
    <p:sldId id="311" r:id="rId34"/>
    <p:sldId id="365" r:id="rId35"/>
    <p:sldId id="375" r:id="rId36"/>
    <p:sldId id="376" r:id="rId37"/>
    <p:sldId id="377" r:id="rId38"/>
    <p:sldId id="366" r:id="rId39"/>
    <p:sldId id="352" r:id="rId40"/>
    <p:sldId id="367" r:id="rId41"/>
    <p:sldId id="355" r:id="rId42"/>
    <p:sldId id="357" r:id="rId43"/>
    <p:sldId id="369" r:id="rId44"/>
    <p:sldId id="370" r:id="rId45"/>
    <p:sldId id="371" r:id="rId46"/>
    <p:sldId id="372" r:id="rId47"/>
    <p:sldId id="373" r:id="rId48"/>
    <p:sldId id="325" r:id="rId49"/>
    <p:sldId id="37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302091630091X" TargetMode="External"/><Relationship Id="rId2" Type="http://schemas.openxmlformats.org/officeDocument/2006/relationships/hyperlink" Target="https://www.csie.ntu.edu.tw/~fuh/personal/AutomatedLectureRecordingSyst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inf.uos.de/papers_pdf/2010_02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1.00149" TargetMode="External"/><Relationship Id="rId2" Type="http://schemas.openxmlformats.org/officeDocument/2006/relationships/hyperlink" Target="http://www.ijklo.org/Volume3/IJKLOv3p185-196Whatley36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nseling.org/resources/library/VISTAS/2012_Vol_1_67-104/2_2012-ACA-PDFs/Article_91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edu.org/Portals/0/Uploads/Documents/IDEA%20Papers/IDEA%20Papers/IDEA_Paper_73.pdf" TargetMode="External"/><Relationship Id="rId2" Type="http://schemas.openxmlformats.org/officeDocument/2006/relationships/hyperlink" Target="https://track4k.co.za/downloads/Final%20Papers/4K%20Lecture%20Tracking%20System%20-%20Movement%20Recognition%20and%20Lecturer%20Tracking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37731422/Video_Compression_Algorithm_Based_on_Frame_Difference_Approaches" TargetMode="External"/><Relationship Id="rId2" Type="http://schemas.openxmlformats.org/officeDocument/2006/relationships/hyperlink" Target="https://www.academia.edu/18825200/Taking_notes_together_Augmenting_note_tak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3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035254"/>
              </p:ext>
            </p:extLst>
          </p:nvPr>
        </p:nvGraphicFramePr>
        <p:xfrm>
          <a:off x="855407" y="1534769"/>
          <a:ext cx="10799975" cy="3839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Efficiency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Encrypted format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Content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Brandable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Free to Access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For Profit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Strength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3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CB938-5306-44D1-86E1-2AFE1B845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3915" r="7259" b="4646"/>
          <a:stretch/>
        </p:blipFill>
        <p:spPr>
          <a:xfrm>
            <a:off x="788670" y="1442315"/>
            <a:ext cx="2173356" cy="19196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89058-CE0B-4FAE-8938-5BE5D27CF0BF}"/>
              </a:ext>
            </a:extLst>
          </p:cNvPr>
          <p:cNvSpPr txBox="1"/>
          <p:nvPr/>
        </p:nvSpPr>
        <p:spPr>
          <a:xfrm>
            <a:off x="564129" y="3531095"/>
            <a:ext cx="30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having trouble to note down lecture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DDA4-8274-499E-94C4-8E9A3CBFD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8797" r="25826" b="15989"/>
          <a:stretch/>
        </p:blipFill>
        <p:spPr>
          <a:xfrm>
            <a:off x="3481793" y="1364772"/>
            <a:ext cx="2173356" cy="20490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F4177-E374-4E28-9ABF-44973A02565E}"/>
              </a:ext>
            </a:extLst>
          </p:cNvPr>
          <p:cNvSpPr txBox="1"/>
          <p:nvPr/>
        </p:nvSpPr>
        <p:spPr>
          <a:xfrm>
            <a:off x="3380318" y="3583008"/>
            <a:ext cx="291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Students with less storage issue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1A14D-3DE3-4F16-A40E-867AA670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20" y="1386646"/>
            <a:ext cx="2163732" cy="2011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40CA77-5C21-451D-B4D9-4F2BD1B37D43}"/>
              </a:ext>
            </a:extLst>
          </p:cNvPr>
          <p:cNvSpPr txBox="1"/>
          <p:nvPr/>
        </p:nvSpPr>
        <p:spPr>
          <a:xfrm>
            <a:off x="6349120" y="3544065"/>
            <a:ext cx="240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to access their class lectures at any time.</a:t>
            </a:r>
            <a:endParaRPr lang="en-PK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C18CDD-FF12-4FCE-8D57-0CF3A2BC4D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/>
          <a:stretch/>
        </p:blipFill>
        <p:spPr>
          <a:xfrm>
            <a:off x="9215974" y="1417911"/>
            <a:ext cx="2296158" cy="20670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C02D1-BA47-4019-BAE9-25D9F64BF458}"/>
              </a:ext>
            </a:extLst>
          </p:cNvPr>
          <p:cNvSpPr txBox="1"/>
          <p:nvPr/>
        </p:nvSpPr>
        <p:spPr>
          <a:xfrm>
            <a:off x="9187069" y="3573404"/>
            <a:ext cx="3004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this system implemented in their institutes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013E46-343F-426E-AC21-9C782127B27B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DF15D-72A7-4E6B-AC97-76F21146FBE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ED06B-FE66-408F-ACA0-2F3C68F8D62C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427379-FB26-45DC-85FE-3AD6A8A01955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D303D-BB55-44C2-B529-9610EEE3ECD9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88AB78-ADE4-49BE-8BF5-58FF04544B6A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8076E4-B474-4E8A-A34D-9D054D9263AF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36FD27-C9E6-4FF3-AAEB-523031EB89B3}"/>
              </a:ext>
            </a:extLst>
          </p:cNvPr>
          <p:cNvSpPr txBox="1"/>
          <p:nvPr/>
        </p:nvSpPr>
        <p:spPr>
          <a:xfrm>
            <a:off x="7848600" y="1935069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7AF89-C19A-4F51-AD59-845D0DAC8742}"/>
              </a:ext>
            </a:extLst>
          </p:cNvPr>
          <p:cNvSpPr txBox="1"/>
          <p:nvPr/>
        </p:nvSpPr>
        <p:spPr>
          <a:xfrm>
            <a:off x="7970956" y="2165434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6.1%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0137D-8D59-4A41-BE18-8DA88865859F}"/>
              </a:ext>
            </a:extLst>
          </p:cNvPr>
          <p:cNvSpPr txBox="1"/>
          <p:nvPr/>
        </p:nvSpPr>
        <p:spPr>
          <a:xfrm rot="18874121">
            <a:off x="10553700" y="1674238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6.4%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9" grpId="0"/>
      <p:bldP spid="1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003CF-879B-498D-8CA3-8B5BC3296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" t="-1" r="-446" b="-2321"/>
          <a:stretch/>
        </p:blipFill>
        <p:spPr>
          <a:xfrm>
            <a:off x="2032315" y="997385"/>
            <a:ext cx="3473269" cy="3379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7CD3B-04C4-4968-BBDC-6E00A0F0A17E}"/>
              </a:ext>
            </a:extLst>
          </p:cNvPr>
          <p:cNvSpPr txBox="1"/>
          <p:nvPr/>
        </p:nvSpPr>
        <p:spPr>
          <a:xfrm>
            <a:off x="2288619" y="4213275"/>
            <a:ext cx="321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all of their lectures to be available on a single platform.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E155-927E-4CF1-A41B-16623D07B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3394" r="3627" b="4247"/>
          <a:stretch/>
        </p:blipFill>
        <p:spPr>
          <a:xfrm>
            <a:off x="6252316" y="1146628"/>
            <a:ext cx="3473269" cy="32505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84419C-22A7-4116-9A5D-6D35F971BEE3}"/>
              </a:ext>
            </a:extLst>
          </p:cNvPr>
          <p:cNvSpPr txBox="1"/>
          <p:nvPr/>
        </p:nvSpPr>
        <p:spPr>
          <a:xfrm>
            <a:off x="6604923" y="4223139"/>
            <a:ext cx="293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this system to be installed in their institutes.</a:t>
            </a:r>
            <a:endParaRPr lang="en-PK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7543D-8237-490F-A788-1DC38E5DCCA6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085BF-938B-45E1-B02F-F5743B53C85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671E9-4057-48C3-A756-FF355F0337F7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88FFBB-3FCB-4DFD-9819-097D2250AAC2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875DE7-8FAF-4BAF-9582-91C1C923A02E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B121B2-F096-4711-B40B-3676B5F595BD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5AE7DA-B1A7-4960-AA7E-EE4F7E779F5C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297149-A42F-4A30-90F1-C1BFE18B0650}"/>
              </a:ext>
            </a:extLst>
          </p:cNvPr>
          <p:cNvGrpSpPr/>
          <p:nvPr/>
        </p:nvGrpSpPr>
        <p:grpSpPr>
          <a:xfrm>
            <a:off x="9151620" y="1638327"/>
            <a:ext cx="812028" cy="457173"/>
            <a:chOff x="9151620" y="1638327"/>
            <a:chExt cx="812028" cy="4571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F38B82-FB4D-42C9-8641-D942210D5DEB}"/>
                </a:ext>
              </a:extLst>
            </p:cNvPr>
            <p:cNvCxnSpPr/>
            <p:nvPr/>
          </p:nvCxnSpPr>
          <p:spPr>
            <a:xfrm flipV="1">
              <a:off x="9151620" y="1844040"/>
              <a:ext cx="385283" cy="251460"/>
            </a:xfrm>
            <a:prstGeom prst="line">
              <a:avLst/>
            </a:prstGeom>
            <a:ln w="19050"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53FA4B-E2DA-42C5-A40F-CDDBEC491DAD}"/>
                </a:ext>
              </a:extLst>
            </p:cNvPr>
            <p:cNvSpPr txBox="1"/>
            <p:nvPr/>
          </p:nvSpPr>
          <p:spPr>
            <a:xfrm>
              <a:off x="9493648" y="1638327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2%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3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Open the controller app and enter details of the lecture.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At the end of lecture, press ‘Start’ button on controller application.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Lecture saved and uploaded on web server.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Open web application and browse through list of lectures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Play the lecture online or offline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2F230E-E682-497F-9268-258F4A036D47}"/>
              </a:ext>
            </a:extLst>
          </p:cNvPr>
          <p:cNvGrpSpPr/>
          <p:nvPr/>
        </p:nvGrpSpPr>
        <p:grpSpPr>
          <a:xfrm>
            <a:off x="1120425" y="2091378"/>
            <a:ext cx="9951153" cy="2857277"/>
            <a:chOff x="1120425" y="2091378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939843" y="3161288"/>
              <a:ext cx="4131735" cy="719281"/>
              <a:chOff x="5434127" y="3612762"/>
              <a:chExt cx="2897427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5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20425" y="3161288"/>
              <a:ext cx="4087763" cy="719281"/>
              <a:chOff x="800099" y="3612762"/>
              <a:chExt cx="2902372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2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20425" y="2091378"/>
              <a:ext cx="4390295" cy="949906"/>
              <a:chOff x="800099" y="2594263"/>
              <a:chExt cx="3204904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49726" y="3995820"/>
              <a:ext cx="4421852" cy="948613"/>
              <a:chOff x="5131664" y="4501634"/>
              <a:chExt cx="3212236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22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20426" y="4000573"/>
              <a:ext cx="4384118" cy="948082"/>
              <a:chOff x="800537" y="4501634"/>
              <a:chExt cx="3198289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708ABA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10800000" flipV="1">
              <a:off x="6681283" y="2112072"/>
              <a:ext cx="4390295" cy="949906"/>
              <a:chOff x="800099" y="2594263"/>
              <a:chExt cx="3204904" cy="714614"/>
            </a:xfr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98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18BBB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E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5046786" y="2606334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2C64A1"/>
            </a:solidFill>
            <a:ln w="12700">
              <a:noFill/>
              <a:miter lim="4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5200320" y="2749778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2D609E"/>
            </a:solidFill>
            <a:ln w="12700">
              <a:miter lim="400000"/>
            </a:ln>
            <a:effectLst>
              <a:innerShdw blurRad="228600" dist="50800" dir="2700000">
                <a:prstClr val="black">
                  <a:alpha val="63000"/>
                </a:prstClr>
              </a:inn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20" y="2289332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3754" y="3333529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09533" y="3360492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09533" y="4424491"/>
              <a:ext cx="2792763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2038" y="3360492"/>
              <a:ext cx="2620706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62038" y="4424491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/>
                <a:t>Lecture Recording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76504" y="2333126"/>
              <a:ext cx="2079739" cy="2769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997B975-6469-4B97-9BAB-2C32F30C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81753"/>
            <a:ext cx="5314123" cy="1325563"/>
          </a:xfrm>
        </p:spPr>
        <p:txBody>
          <a:bodyPr/>
          <a:lstStyle/>
          <a:p>
            <a:pPr algn="ctr"/>
            <a:r>
              <a:rPr lang="en-US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44" y="1311968"/>
            <a:ext cx="3671516" cy="5186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189722" y="3896828"/>
            <a:ext cx="777934" cy="428500"/>
            <a:chOff x="7581189" y="3604591"/>
            <a:chExt cx="568899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1189" y="3668118"/>
              <a:ext cx="187325" cy="18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11263" y="2747361"/>
            <a:ext cx="1231819" cy="729388"/>
            <a:chOff x="7500225" y="2743201"/>
            <a:chExt cx="900824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00225" y="2953507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07515" y="3432349"/>
            <a:ext cx="1016258" cy="791636"/>
            <a:chOff x="7876939" y="3604591"/>
            <a:chExt cx="743186" cy="578922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03728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6732" y="3984243"/>
              <a:ext cx="130412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51685" y="3442466"/>
            <a:ext cx="625052" cy="880022"/>
            <a:chOff x="8734389" y="3242641"/>
            <a:chExt cx="457097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34389" y="346559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355350" y="1592267"/>
            <a:ext cx="641474" cy="1143596"/>
            <a:chOff x="7768270" y="3546013"/>
            <a:chExt cx="469107" cy="836310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07422" y="419663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88101" y="1665646"/>
            <a:ext cx="1309374" cy="556810"/>
            <a:chOff x="6746558" y="3234690"/>
            <a:chExt cx="957541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516774" y="336081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015858" y="3436381"/>
            <a:ext cx="665470" cy="374461"/>
            <a:chOff x="7341393" y="3650458"/>
            <a:chExt cx="486656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40724" y="3689429"/>
              <a:ext cx="187325" cy="18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7" objId="4"/>
        <p14:stopEvt time="603" objId="4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98401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252260" y="3009300"/>
            <a:ext cx="2004810" cy="369332"/>
            <a:chOff x="958420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584206" y="3419695"/>
              <a:ext cx="528032" cy="167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1223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15494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4593" y="3378594"/>
              <a:ext cx="0" cy="270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19680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15494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47545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55853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45107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194046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119190"/>
          </a:xfrm>
        </p:spPr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D28EB2-CCF3-4D17-8EBF-7462E8DE1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66202"/>
              </p:ext>
            </p:extLst>
          </p:nvPr>
        </p:nvGraphicFramePr>
        <p:xfrm>
          <a:off x="838200" y="1067913"/>
          <a:ext cx="10515600" cy="39079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 design of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Accelerometer 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nRF wireless module data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09/07/19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10/07/19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Wireless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12/07/19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orientation data with controller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13/07/19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21/07/19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video stream with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22/07/19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23/07/19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85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34402"/>
              </p:ext>
            </p:extLst>
          </p:nvPr>
        </p:nvGraphicFramePr>
        <p:xfrm>
          <a:off x="838200" y="991713"/>
          <a:ext cx="10515600" cy="43771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stereo vision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Synchronization of camera video and orientation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21/08/19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Feasibility study of 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08/09/19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Contour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09/09/19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Boundary and position extraction of contour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12/09/19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20/09/19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transmission through nRF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09/10/19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synchronization with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10/10/19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8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79205"/>
              </p:ext>
            </p:extLst>
          </p:nvPr>
        </p:nvGraphicFramePr>
        <p:xfrm>
          <a:off x="838200" y="178913"/>
          <a:ext cx="10515600" cy="5260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player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17/07/19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account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05/08/19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330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Ayesha, </a:t>
                      </a:r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249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Live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03/10/19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86180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23109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Sun 08/12/19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Sat 07/12/19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0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8" name="Title 1">
            <a:extLst>
              <a:ext uri="{FF2B5EF4-FFF2-40B4-BE49-F238E27FC236}">
                <a16:creationId xmlns:a16="http://schemas.microsoft.com/office/drawing/2014/main" id="{A8A5FE25-DA3E-4A6D-8A2D-A5E7C9631F5D}"/>
              </a:ext>
            </a:extLst>
          </p:cNvPr>
          <p:cNvSpPr txBox="1">
            <a:spLocks/>
          </p:cNvSpPr>
          <p:nvPr/>
        </p:nvSpPr>
        <p:spPr>
          <a:xfrm>
            <a:off x="68911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737285" y="1165150"/>
            <a:ext cx="881077" cy="686920"/>
            <a:chOff x="137632" y="912159"/>
            <a:chExt cx="1687143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137632" y="1217203"/>
              <a:ext cx="1687143" cy="88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08542"/>
              <a:ext cx="1418650" cy="784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1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623911"/>
              <a:ext cx="1418651" cy="987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06913"/>
              <a:ext cx="1418650" cy="9873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929720" cy="807649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24477"/>
              <a:ext cx="1504200" cy="1152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821170" y="4285627"/>
            <a:ext cx="1027871" cy="845272"/>
            <a:chOff x="167521" y="912159"/>
            <a:chExt cx="1643587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167521" y="1160934"/>
              <a:ext cx="1643587" cy="981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08561"/>
              <a:ext cx="1504200" cy="784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AE91D87-D3BD-48C9-B3FD-825DC641702F}"/>
              </a:ext>
            </a:extLst>
          </p:cNvPr>
          <p:cNvGrpSpPr/>
          <p:nvPr/>
        </p:nvGrpSpPr>
        <p:grpSpPr>
          <a:xfrm>
            <a:off x="5281384" y="1015819"/>
            <a:ext cx="1690571" cy="1983948"/>
            <a:chOff x="354849" y="2368286"/>
            <a:chExt cx="1453441" cy="1310545"/>
          </a:xfrm>
        </p:grpSpPr>
        <p:sp>
          <p:nvSpPr>
            <p:cNvPr id="145" name="Rectangle 19">
              <a:extLst>
                <a:ext uri="{FF2B5EF4-FFF2-40B4-BE49-F238E27FC236}">
                  <a16:creationId xmlns:a16="http://schemas.microsoft.com/office/drawing/2014/main" id="{BEF5F1A3-7769-4065-82C3-C6A78E95FAF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D7EC359-6F80-4A6F-99F2-3554B8ED583D}"/>
                </a:ext>
              </a:extLst>
            </p:cNvPr>
            <p:cNvSpPr/>
            <p:nvPr/>
          </p:nvSpPr>
          <p:spPr>
            <a:xfrm rot="21599113">
              <a:off x="389640" y="2662112"/>
              <a:ext cx="1418650" cy="914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2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2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2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200" dirty="0">
                  <a:latin typeface="Bradley Hand ITC" pitchFamily="66" charset="0"/>
                </a:rPr>
                <a:t>-Faster download and play speeds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03694FB-4775-459A-AE94-284329ECFB20}"/>
                </a:ext>
              </a:extLst>
            </p:cNvPr>
            <p:cNvGrpSpPr/>
            <p:nvPr/>
          </p:nvGrpSpPr>
          <p:grpSpPr>
            <a:xfrm rot="21599113">
              <a:off x="954776" y="2377382"/>
              <a:ext cx="184803" cy="141863"/>
              <a:chOff x="4917749" y="2420727"/>
              <a:chExt cx="2585195" cy="1891514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B76DF8F-18A4-43A9-8019-FD4FE656FC92}"/>
                  </a:ext>
                </a:extLst>
              </p:cNvPr>
              <p:cNvSpPr/>
              <p:nvPr/>
            </p:nvSpPr>
            <p:spPr>
              <a:xfrm>
                <a:off x="4917749" y="2429072"/>
                <a:ext cx="1819737" cy="1883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9AF8981-A24B-4FA5-A89D-958C01BE9E55}"/>
                  </a:ext>
                </a:extLst>
              </p:cNvPr>
              <p:cNvSpPr/>
              <p:nvPr/>
            </p:nvSpPr>
            <p:spPr>
              <a:xfrm>
                <a:off x="5484132" y="2913213"/>
                <a:ext cx="1253453" cy="9577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9063495-A81A-4B1E-AB45-BD5855C5EE6F}"/>
                  </a:ext>
                </a:extLst>
              </p:cNvPr>
              <p:cNvSpPr/>
              <p:nvPr/>
            </p:nvSpPr>
            <p:spPr>
              <a:xfrm>
                <a:off x="5972719" y="2420727"/>
                <a:ext cx="1530225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C9FBBB3-DDB5-465D-A110-7C4C1F62B4AB}"/>
              </a:ext>
            </a:extLst>
          </p:cNvPr>
          <p:cNvGrpSpPr/>
          <p:nvPr/>
        </p:nvGrpSpPr>
        <p:grpSpPr>
          <a:xfrm>
            <a:off x="5327716" y="3138029"/>
            <a:ext cx="1690571" cy="2014464"/>
            <a:chOff x="354849" y="2368286"/>
            <a:chExt cx="1453441" cy="1330703"/>
          </a:xfrm>
        </p:grpSpPr>
        <p:sp>
          <p:nvSpPr>
            <p:cNvPr id="152" name="Rectangle 19">
              <a:extLst>
                <a:ext uri="{FF2B5EF4-FFF2-40B4-BE49-F238E27FC236}">
                  <a16:creationId xmlns:a16="http://schemas.microsoft.com/office/drawing/2014/main" id="{3B3B40AC-C72E-4BAF-AC11-DC84A0D2B70E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85A35B6-2AB4-493A-85A9-95F1A4A3049C}"/>
                </a:ext>
              </a:extLst>
            </p:cNvPr>
            <p:cNvSpPr/>
            <p:nvPr/>
          </p:nvSpPr>
          <p:spPr>
            <a:xfrm rot="21599113">
              <a:off x="389640" y="2540126"/>
              <a:ext cx="1418650" cy="1158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2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2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2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2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200" dirty="0">
                  <a:latin typeface="Bradley Hand ITC" pitchFamily="66" charset="0"/>
                </a:rPr>
                <a:t>-Low internet bandwidth required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DB34D8D-97A0-4E0C-8C4C-457F04308027}"/>
                </a:ext>
              </a:extLst>
            </p:cNvPr>
            <p:cNvGrpSpPr/>
            <p:nvPr/>
          </p:nvGrpSpPr>
          <p:grpSpPr>
            <a:xfrm rot="21599113">
              <a:off x="954776" y="2377382"/>
              <a:ext cx="184803" cy="141863"/>
              <a:chOff x="4917749" y="2420727"/>
              <a:chExt cx="2585195" cy="1891514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ADFCA32-9FD4-47B8-BAC0-0BB8AD12E9E1}"/>
                  </a:ext>
                </a:extLst>
              </p:cNvPr>
              <p:cNvSpPr/>
              <p:nvPr/>
            </p:nvSpPr>
            <p:spPr>
              <a:xfrm>
                <a:off x="4917749" y="2429072"/>
                <a:ext cx="1819737" cy="188316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CE7281AB-6AE9-44E8-B1F8-F04EE48767F4}"/>
                  </a:ext>
                </a:extLst>
              </p:cNvPr>
              <p:cNvSpPr/>
              <p:nvPr/>
            </p:nvSpPr>
            <p:spPr>
              <a:xfrm>
                <a:off x="5484132" y="2913213"/>
                <a:ext cx="1253453" cy="9577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42602B7-5148-44A6-B6C6-569B8535F3FE}"/>
                  </a:ext>
                </a:extLst>
              </p:cNvPr>
              <p:cNvSpPr/>
              <p:nvPr/>
            </p:nvSpPr>
            <p:spPr>
              <a:xfrm>
                <a:off x="5972719" y="2420727"/>
                <a:ext cx="1530225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114499" y="3409950"/>
            <a:ext cx="400339" cy="1789767"/>
            <a:chOff x="2415892" y="3409950"/>
            <a:chExt cx="638496" cy="1789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030113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2514098" y="4145930"/>
            <a:ext cx="383935" cy="1031276"/>
            <a:chOff x="3051588" y="4145930"/>
            <a:chExt cx="536227" cy="1031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2977112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2897027" y="2569891"/>
            <a:ext cx="383194" cy="2621231"/>
            <a:chOff x="3587815" y="2569891"/>
            <a:chExt cx="533427" cy="26212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05703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3278053" y="2183503"/>
            <a:ext cx="392055" cy="3012969"/>
            <a:chOff x="4121242" y="2175883"/>
            <a:chExt cx="533427" cy="3012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2981909" y="3665262"/>
              <a:ext cx="267784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2635742" y="5437915"/>
            <a:ext cx="6174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3888750" y="3177918"/>
            <a:ext cx="379953" cy="2006435"/>
            <a:chOff x="5083185" y="3177918"/>
            <a:chExt cx="542394" cy="20064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4268259" y="2822873"/>
            <a:ext cx="393944" cy="2347193"/>
            <a:chOff x="4674547" y="2818110"/>
            <a:chExt cx="524456" cy="2347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384595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4664123" y="2175883"/>
            <a:ext cx="385526" cy="3029072"/>
            <a:chOff x="6150041" y="2175883"/>
            <a:chExt cx="533426" cy="3029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5049916" y="2574654"/>
            <a:ext cx="383433" cy="2621232"/>
            <a:chOff x="6683467" y="2569891"/>
            <a:chExt cx="533427" cy="262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4426659" y="5422675"/>
            <a:ext cx="53732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5608330" y="3400689"/>
            <a:ext cx="383432" cy="1810115"/>
            <a:chOff x="7651459" y="3400689"/>
            <a:chExt cx="542393" cy="18101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9" y="3400689"/>
              <a:ext cx="542393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6994367" y="4175680"/>
              <a:ext cx="170091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5993559" y="3744826"/>
            <a:ext cx="383324" cy="1468438"/>
            <a:chOff x="8193849" y="3744826"/>
            <a:chExt cx="524458" cy="1468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4826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666267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6375123" y="1813234"/>
            <a:ext cx="383323" cy="3377889"/>
            <a:chOff x="8718309" y="1813234"/>
            <a:chExt cx="533426" cy="3377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581973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6756156" y="1996089"/>
            <a:ext cx="397588" cy="3175331"/>
            <a:chOff x="9251735" y="2000852"/>
            <a:chExt cx="533427" cy="3175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6585348" y="5411643"/>
            <a:ext cx="8345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B254B2-5AA4-4C60-8581-B0954AF1B9D1}"/>
              </a:ext>
            </a:extLst>
          </p:cNvPr>
          <p:cNvGrpSpPr/>
          <p:nvPr/>
        </p:nvGrpSpPr>
        <p:grpSpPr>
          <a:xfrm>
            <a:off x="7150726" y="3959144"/>
            <a:ext cx="386840" cy="1210758"/>
            <a:chOff x="7650590" y="3400689"/>
            <a:chExt cx="543257" cy="17827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3392F9-F9DA-4F5F-91D6-B920B2D83D37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FB361D-A58C-40CC-920D-8C10E11E3AB0}"/>
                </a:ext>
              </a:extLst>
            </p:cNvPr>
            <p:cNvSpPr txBox="1"/>
            <p:nvPr/>
          </p:nvSpPr>
          <p:spPr>
            <a:xfrm rot="16200000">
              <a:off x="7293282" y="4456827"/>
              <a:ext cx="108395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Angular 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332D88-42F2-4E44-86C8-D856ECB56A84}"/>
              </a:ext>
            </a:extLst>
          </p:cNvPr>
          <p:cNvGrpSpPr/>
          <p:nvPr/>
        </p:nvGrpSpPr>
        <p:grpSpPr>
          <a:xfrm>
            <a:off x="7540909" y="3744826"/>
            <a:ext cx="386655" cy="1449830"/>
            <a:chOff x="8193266" y="3740063"/>
            <a:chExt cx="525041" cy="14498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589417-B5DD-479A-B9AE-71E7D44FA4BF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F4C33-6C95-4FB1-95B6-1F79932D3BE2}"/>
                </a:ext>
              </a:extLst>
            </p:cNvPr>
            <p:cNvSpPr txBox="1"/>
            <p:nvPr/>
          </p:nvSpPr>
          <p:spPr>
            <a:xfrm rot="16200000">
              <a:off x="7877218" y="4504513"/>
              <a:ext cx="100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Postman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1D81322-406A-42EC-8759-45CC7363256B}"/>
              </a:ext>
            </a:extLst>
          </p:cNvPr>
          <p:cNvGrpSpPr/>
          <p:nvPr/>
        </p:nvGrpSpPr>
        <p:grpSpPr>
          <a:xfrm>
            <a:off x="7927699" y="2190169"/>
            <a:ext cx="397588" cy="2992188"/>
            <a:chOff x="8718309" y="1813234"/>
            <a:chExt cx="533426" cy="3373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8CC0447-1E5E-4E38-8E42-B9B50A20E1BA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6932BCA-D88C-45CA-AB89-57FA6CC9AF2E}"/>
                </a:ext>
              </a:extLst>
            </p:cNvPr>
            <p:cNvSpPr txBox="1"/>
            <p:nvPr/>
          </p:nvSpPr>
          <p:spPr>
            <a:xfrm rot="16200000">
              <a:off x="8582919" y="4664092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Latex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D19EB67E-3836-4E0F-89DA-18A4FABA38D3}"/>
              </a:ext>
            </a:extLst>
          </p:cNvPr>
          <p:cNvSpPr/>
          <p:nvPr/>
        </p:nvSpPr>
        <p:spPr>
          <a:xfrm rot="5400000">
            <a:off x="2761293" y="4580021"/>
            <a:ext cx="276132" cy="1541498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6139112A-25F6-4D27-9B97-23D8FA8D7806}"/>
              </a:ext>
            </a:extLst>
          </p:cNvPr>
          <p:cNvSpPr/>
          <p:nvPr/>
        </p:nvSpPr>
        <p:spPr>
          <a:xfrm rot="5400000">
            <a:off x="45193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DC58A1F6-B96A-4E39-931F-BD08EF978EF0}"/>
              </a:ext>
            </a:extLst>
          </p:cNvPr>
          <p:cNvSpPr/>
          <p:nvPr/>
        </p:nvSpPr>
        <p:spPr>
          <a:xfrm rot="5400000">
            <a:off x="6815394" y="3959893"/>
            <a:ext cx="276132" cy="2743654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0C7AA65-01FA-47A2-B519-8E590739A7F7}"/>
              </a:ext>
            </a:extLst>
          </p:cNvPr>
          <p:cNvGrpSpPr/>
          <p:nvPr/>
        </p:nvGrpSpPr>
        <p:grpSpPr>
          <a:xfrm>
            <a:off x="8530209" y="3177918"/>
            <a:ext cx="386680" cy="1972447"/>
            <a:chOff x="5073580" y="3177918"/>
            <a:chExt cx="551999" cy="1972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FFF379-AF3D-44F4-9013-9C85EF6ABC5F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A96CCA-60D0-4392-8DFA-8904062D70DC}"/>
                </a:ext>
              </a:extLst>
            </p:cNvPr>
            <p:cNvSpPr txBox="1"/>
            <p:nvPr/>
          </p:nvSpPr>
          <p:spPr>
            <a:xfrm rot="16200000">
              <a:off x="4509343" y="4058892"/>
              <a:ext cx="1655710" cy="527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3ds Max Design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707DB3-8919-4D12-80E6-28888A7B731C}"/>
              </a:ext>
            </a:extLst>
          </p:cNvPr>
          <p:cNvGrpSpPr/>
          <p:nvPr/>
        </p:nvGrpSpPr>
        <p:grpSpPr>
          <a:xfrm>
            <a:off x="8904938" y="3536952"/>
            <a:ext cx="405461" cy="1615778"/>
            <a:chOff x="4659214" y="2818110"/>
            <a:chExt cx="539789" cy="2322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0531B9-B3EB-4F92-B586-FEA8EF014D2C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7AF0A9-6D01-4111-BB1F-7690F61EBCF5}"/>
                </a:ext>
              </a:extLst>
            </p:cNvPr>
            <p:cNvSpPr txBox="1"/>
            <p:nvPr/>
          </p:nvSpPr>
          <p:spPr>
            <a:xfrm rot="16200000">
              <a:off x="4275859" y="4232717"/>
              <a:ext cx="1258401" cy="49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Fritzing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9891A5E-E168-4C00-9DDF-47D1F48299E1}"/>
              </a:ext>
            </a:extLst>
          </p:cNvPr>
          <p:cNvGrpSpPr/>
          <p:nvPr/>
        </p:nvGrpSpPr>
        <p:grpSpPr>
          <a:xfrm>
            <a:off x="9297809" y="3167621"/>
            <a:ext cx="385526" cy="1983008"/>
            <a:chOff x="6150041" y="2175883"/>
            <a:chExt cx="533426" cy="2974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51EE2F-D8ED-4DE7-A3E9-564DBB79C0AF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A8AF15-DE19-4382-9774-EB3F252D0255}"/>
                </a:ext>
              </a:extLst>
            </p:cNvPr>
            <p:cNvSpPr txBox="1"/>
            <p:nvPr/>
          </p:nvSpPr>
          <p:spPr>
            <a:xfrm rot="16200000">
              <a:off x="5821986" y="4306112"/>
              <a:ext cx="1178015" cy="51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Processing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ABECF21-1E44-46A1-8EAC-0D3C9E353729}"/>
              </a:ext>
            </a:extLst>
          </p:cNvPr>
          <p:cNvGrpSpPr/>
          <p:nvPr/>
        </p:nvGrpSpPr>
        <p:grpSpPr>
          <a:xfrm>
            <a:off x="9683602" y="2574654"/>
            <a:ext cx="383433" cy="2590752"/>
            <a:chOff x="6683467" y="2569891"/>
            <a:chExt cx="533427" cy="2590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5573F3-2247-432C-A014-18214339114D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A53F61-F7B5-4B60-A56F-1670544CF01B}"/>
                </a:ext>
              </a:extLst>
            </p:cNvPr>
            <p:cNvSpPr txBox="1"/>
            <p:nvPr/>
          </p:nvSpPr>
          <p:spPr>
            <a:xfrm rot="16200000">
              <a:off x="6016337" y="410573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B75FB8A-94F7-45E2-8A79-267AB65CCF8B}"/>
              </a:ext>
            </a:extLst>
          </p:cNvPr>
          <p:cNvSpPr txBox="1"/>
          <p:nvPr/>
        </p:nvSpPr>
        <p:spPr>
          <a:xfrm>
            <a:off x="8775633" y="5437915"/>
            <a:ext cx="131882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September</a:t>
            </a:r>
          </a:p>
        </p:txBody>
      </p: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D0C9B3C-2833-4B43-98D2-F5FCB09AE5AA}"/>
              </a:ext>
            </a:extLst>
          </p:cNvPr>
          <p:cNvSpPr/>
          <p:nvPr/>
        </p:nvSpPr>
        <p:spPr>
          <a:xfrm rot="5400000">
            <a:off x="91675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  <p:bldP spid="2" grpId="0" animBg="1"/>
      <p:bldP spid="105" grpId="0" animBg="1"/>
      <p:bldP spid="106" grpId="0" animBg="1"/>
      <p:bldP spid="135" grpId="0"/>
      <p:bldP spid="1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IN" dirty="0"/>
              <a:t>Automated Lecture Recording System: </a:t>
            </a:r>
            <a:r>
              <a:rPr lang="en-IN" dirty="0">
                <a:hlinkClick r:id="rId2"/>
              </a:rPr>
              <a:t>https://www.csie.ntu.edu.tw/~fuh/personal/AutomatedLectureRecordingSystem.pdf</a:t>
            </a:r>
            <a:endParaRPr lang="en-IN" dirty="0"/>
          </a:p>
          <a:p>
            <a:r>
              <a:rPr lang="en-IN" dirty="0"/>
              <a:t>Multi Level Optimization in Encoding to Balance Video Compression and Retention of 8K Resolution: </a:t>
            </a:r>
            <a:r>
              <a:rPr lang="en-IN" dirty="0">
                <a:hlinkClick r:id="rId3"/>
              </a:rPr>
              <a:t>https://www.sciencedirect.com/science/article/pii/S221302091630091X</a:t>
            </a:r>
            <a:endParaRPr lang="en-IN" dirty="0"/>
          </a:p>
          <a:p>
            <a:r>
              <a:rPr lang="en-IN" dirty="0"/>
              <a:t>Lecture Capture: Student Perceptions, Expectations, and Behaviours: </a:t>
            </a:r>
            <a:r>
              <a:rPr lang="en-IN" dirty="0">
                <a:hlinkClick r:id="rId4"/>
              </a:rPr>
              <a:t>http://www2.inf.uos.de/papers_pdf/2010_02.pdf</a:t>
            </a:r>
            <a:endParaRPr lang="en-IN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2230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Using Video to Record Summary Lectures to Aid Students’ Revision : </a:t>
            </a:r>
            <a:r>
              <a:rPr lang="en-US" dirty="0">
                <a:hlinkClick r:id="rId2"/>
              </a:rPr>
              <a:t>http://www.ijklo.org/Volume3/IJKLOv3p185-196Whatley367.pdf</a:t>
            </a:r>
            <a:endParaRPr lang="en-US" dirty="0"/>
          </a:p>
          <a:p>
            <a:r>
              <a:rPr lang="en-US" dirty="0" err="1"/>
              <a:t>iRECLASS</a:t>
            </a:r>
            <a:r>
              <a:rPr lang="en-US" dirty="0"/>
              <a:t> – AN AUTOMATIC SYSTEM FOR RECORDING CLASSES : </a:t>
            </a:r>
            <a:r>
              <a:rPr lang="en-US" dirty="0">
                <a:hlinkClick r:id="rId3"/>
              </a:rPr>
              <a:t>https://arxiv.org/pdf/1501.00149</a:t>
            </a:r>
            <a:endParaRPr lang="en-US" dirty="0"/>
          </a:p>
          <a:p>
            <a:r>
              <a:rPr lang="en-US" dirty="0"/>
              <a:t>Implementation of a Lecture Capture Recording System in a Counselor Education Clinical Training Facility by Ann M. Miller &amp; Robert Gibson: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https://www.counseling.org/resources/library/VISTAS/2012_Vol_1_67-104/2_2012-ACA-PDFs/Article_91.pdf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4K Lecture Tracking System: Movement Recognition and Lecturer Tracking:</a:t>
            </a:r>
            <a:r>
              <a:rPr lang="en-IN" dirty="0">
                <a:hlinkClick r:id="rId2"/>
              </a:rPr>
              <a:t> https://track4k.co.za/downloads/Final%20Papers/4K%20Lecture%20Tracking%20System%20-%20Movement%20Recognition%20and%20Lecturer%20Tracking.pdf</a:t>
            </a:r>
            <a:endParaRPr lang="en-IN" dirty="0"/>
          </a:p>
          <a:p>
            <a:r>
              <a:rPr lang="en-US" dirty="0"/>
              <a:t>Note This: How to Improve Student Note Taking IDEA Paper #73 • September 2018 : </a:t>
            </a:r>
            <a:r>
              <a:rPr lang="en-US" dirty="0">
                <a:hlinkClick r:id="rId3"/>
              </a:rPr>
              <a:t>https://www.ideaedu.org/Portals/0/Uploads/Documents/IDEA%20Papers/IDEA%20Papers/IDEA_Paper_73.pdf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83764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 Taking Notes Together: Augmenting Note Taking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https://www.academia.edu/18825200/Taking_notes_together_Augmenting_note_taking</a:t>
            </a:r>
            <a:endParaRPr lang="en-IN" dirty="0"/>
          </a:p>
          <a:p>
            <a:r>
              <a:rPr lang="en-US" dirty="0"/>
              <a:t>Video Compression Algorithm Based on Frame Difference Approaches: </a:t>
            </a:r>
            <a:r>
              <a:rPr lang="en-US" dirty="0">
                <a:hlinkClick r:id="rId3"/>
              </a:rPr>
              <a:t>https://www.academia.edu/37731422/Video_Compression_Algorithm_Based_on_Frame_Difference_Approaches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08B0-73FB-4132-BE16-3A359D27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93563"/>
            <a:ext cx="5202371" cy="52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0D7A1-760B-4F5C-BABF-84AFCB3B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80" y="990495"/>
            <a:ext cx="3221039" cy="340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resources at industrial sites with low internet bandwidth.</a:t>
            </a:r>
          </a:p>
          <a:p>
            <a:r>
              <a:rPr lang="en-US" dirty="0"/>
              <a:t>No need to pay high internet bills for remote places.</a:t>
            </a:r>
          </a:p>
          <a:p>
            <a:r>
              <a:rPr lang="en-US" dirty="0"/>
              <a:t>Sudden meetings and plans can be shared with anyone at any time.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computer vision.</a:t>
            </a:r>
          </a:p>
          <a:p>
            <a:r>
              <a:rPr lang="en-GB" dirty="0"/>
              <a:t>Automatic notes generation.</a:t>
            </a:r>
          </a:p>
          <a:p>
            <a:r>
              <a:rPr lang="en-GB" dirty="0"/>
              <a:t>Automatic google searching .</a:t>
            </a:r>
          </a:p>
          <a:p>
            <a:r>
              <a:rPr lang="en-GB" dirty="0"/>
              <a:t>Handwriting recognition.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Utilization of less internet resources</a:t>
            </a:r>
          </a:p>
          <a:p>
            <a:r>
              <a:rPr lang="en-US" dirty="0"/>
              <a:t>Accessibility of all the available lectures on a single platform.</a:t>
            </a:r>
          </a:p>
          <a:p>
            <a:r>
              <a:rPr lang="en-US" dirty="0"/>
              <a:t>Active learning of students.</a:t>
            </a:r>
          </a:p>
          <a:p>
            <a:r>
              <a:rPr lang="en-US" dirty="0"/>
              <a:t>Complete focus on lecture.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4x3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4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7|5.3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|12.5|3.1|4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4838</TotalTime>
  <Words>2214</Words>
  <Application>Microsoft Office PowerPoint</Application>
  <PresentationFormat>Widescreen</PresentationFormat>
  <Paragraphs>815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Times New Roman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Architecture Diagram</vt:lpstr>
      <vt:lpstr>AGENDA</vt:lpstr>
      <vt:lpstr>HARDWARE REQUIREMENTS</vt:lpstr>
      <vt:lpstr>SOFTWARE REQUIREMENTS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References</vt:lpstr>
      <vt:lpstr>References</vt:lpstr>
      <vt:lpstr>References</vt:lpstr>
      <vt:lpstr>References</vt:lpstr>
      <vt:lpstr>Thank You!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185</cp:revision>
  <dcterms:created xsi:type="dcterms:W3CDTF">2019-08-28T11:18:32Z</dcterms:created>
  <dcterms:modified xsi:type="dcterms:W3CDTF">2019-09-13T05:57:30Z</dcterms:modified>
</cp:coreProperties>
</file>